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0689336" cy="7562088"/>
  <p:notesSz cx="7562088" cy="1068933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6c25ed1c-77b8-ff3d-b1ca-73d1e6613d01}">
          <p14:sldIdLst>
            <p14:sldId id="256"/>
            <p14:sldId id="257"/>
            <p14:sldId id="258"/>
            <p14:sldId id="259"/>
            <p14:sldId id="260"/>
          </p14:sldIdLst>
        </p14:section>
        <p14:section name="Bien apprendre" id="{81cb6283-daf9-ab4d-16bc-7d924f17c7d4}">
          <p14:sldIdLst>
            <p14:sldId id="261"/>
            <p14:sldId id="262"/>
            <p14:sldId id="263"/>
          </p14:sldIdLst>
        </p14:section>
        <p14:section name="Répéter" id="{a60b6984-90b3-28a9-375e-0f7263d8a56e}">
          <p14:sldIdLst>
            <p14:sldId id="264"/>
            <p14:sldId id="265"/>
            <p14:sldId id="266"/>
            <p14:sldId id="267"/>
          </p14:sldIdLst>
        </p14:section>
        <p14:section name="Les erreurs" id="{9c5a804c-7ca1-3a1b-6b8b-113bf6f442e5}">
          <p14:sldIdLst>
            <p14:sldId id="268"/>
            <p14:sldId id="269"/>
            <p14:sldId id="270"/>
            <p14:sldId id="271"/>
          </p14:sldIdLst>
        </p14:section>
        <p14:section name="Comprendre" id="{f17f06ee-b182-3fb8-33d6-c7fdfb548168}">
          <p14:sldIdLst>
            <p14:sldId id="272"/>
          </p14:sldIdLst>
        </p14:section>
        <p14:section name="Bilan" id="{fd869eca-441a-9c66-a517-7fc03053d555}">
          <p14:sldIdLst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Recueillir les représentations des élèves sur chacune des trois questions avant de passer à la diapo suivante.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diapo suivante contient la vidéo « Fonctionnement du cerveau », intégrée au fichier.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Projeter la vidéo « Les leçons du Maître Lucas : le fonctionnement du cerveau 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du chemin : la première fois qu’on apprend, c’est comme tracer un petit chemin dans l’herbe ; si on y repasse souvent, il devient un sentier, puis une route.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Laisser les élèves proposer leurs idées, les noter au tableau, puis comparer avec les 4 clés de la diapo suivante.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quatre piliers de l’apprentissage (Stanislas Dehaene) : attention, engagement actif, retour sur l’erreur, consolidation.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poser des questions (s’auto-tester) est bien plus efficace que relire passivement.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22960"/>
            <a:ext cx="9592056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66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endParaRPr lang="en-US" sz="6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097280" y="2377440"/>
            <a:ext cx="8494776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3600" b="1" dirty="0">
                <a:solidFill>
                  <a:schemeClr val="tx2"/>
                </a:solidFill>
              </a:defRPr>
            </a:lvl1pPr>
          </a:lstStyle>
          <a:p>
            <a:pPr algn="ctr" indent="0" marL="0">
              <a:buNone/>
            </a:pP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22960"/>
            <a:ext cx="9592056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600" b="1" dirty="0">
                <a:solidFill>
                  <a:schemeClr val="bg1"/>
                </a:solidFill>
              </a:rPr>
              <a:t>Apprendre !</a:t>
            </a:r>
            <a:endParaRPr lang="en-US" sz="6600" dirty="0"/>
          </a:p>
        </p:txBody>
      </p:sp>
      <p:sp>
        <p:nvSpPr>
          <p:cNvPr id="3" name="Question 1"/>
          <p:cNvSpPr/>
          <p:nvPr/>
        </p:nvSpPr>
        <p:spPr>
          <a:xfrm>
            <a:off x="640080" y="3291840"/>
            <a:ext cx="2926080" cy="2926080"/>
          </a:xfrm>
          <a:prstGeom prst="roundRect">
            <a:avLst>
              <a:gd name="adj" fmla="val 562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4" name="Question 1 cercle"/>
          <p:cNvSpPr/>
          <p:nvPr/>
        </p:nvSpPr>
        <p:spPr>
          <a:xfrm>
            <a:off x="1554480" y="3657600"/>
            <a:ext cx="1097280" cy="1097280"/>
          </a:xfrm>
          <a:prstGeom prst="ellipse">
            <a:avLst/>
          </a:prstGeom>
          <a:solidFill>
            <a:srgbClr val="FFC93C"/>
          </a:solidFill>
          <a:ln/>
        </p:spPr>
      </p:sp>
      <p:pic>
        <p:nvPicPr>
          <p:cNvPr id="5" name="Question 1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9773" y="3942893"/>
            <a:ext cx="526694" cy="52669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498348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Qu’est-ce que cela veut dire ?</a:t>
            </a:r>
            <a:endParaRPr lang="en-US" sz="2000" dirty="0"/>
          </a:p>
        </p:txBody>
      </p:sp>
      <p:sp>
        <p:nvSpPr>
          <p:cNvPr id="7" name="Question 2"/>
          <p:cNvSpPr/>
          <p:nvPr/>
        </p:nvSpPr>
        <p:spPr>
          <a:xfrm>
            <a:off x="3931920" y="3291840"/>
            <a:ext cx="2926080" cy="2926080"/>
          </a:xfrm>
          <a:prstGeom prst="roundRect">
            <a:avLst>
              <a:gd name="adj" fmla="val 562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8" name="Question 2 cercle"/>
          <p:cNvSpPr/>
          <p:nvPr/>
        </p:nvSpPr>
        <p:spPr>
          <a:xfrm>
            <a:off x="4846320" y="3657600"/>
            <a:ext cx="1097280" cy="1097280"/>
          </a:xfrm>
          <a:prstGeom prst="ellipse">
            <a:avLst/>
          </a:prstGeom>
          <a:solidFill>
            <a:srgbClr val="FF6B4A"/>
          </a:solidFill>
          <a:ln/>
        </p:spPr>
      </p:sp>
      <p:pic>
        <p:nvPicPr>
          <p:cNvPr id="9" name="Question 2 icôn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613" y="3942893"/>
            <a:ext cx="526694" cy="52669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114800" y="498348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À quoi cela sert ?</a:t>
            </a:r>
            <a:endParaRPr lang="en-US" sz="2000" dirty="0"/>
          </a:p>
        </p:txBody>
      </p:sp>
      <p:sp>
        <p:nvSpPr>
          <p:cNvPr id="11" name="Question 3"/>
          <p:cNvSpPr/>
          <p:nvPr/>
        </p:nvSpPr>
        <p:spPr>
          <a:xfrm>
            <a:off x="7223760" y="3291840"/>
            <a:ext cx="2926080" cy="2926080"/>
          </a:xfrm>
          <a:prstGeom prst="roundRect">
            <a:avLst>
              <a:gd name="adj" fmla="val 562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2" name="Question 3 cercle"/>
          <p:cNvSpPr/>
          <p:nvPr/>
        </p:nvSpPr>
        <p:spPr>
          <a:xfrm>
            <a:off x="8138160" y="3657600"/>
            <a:ext cx="1097280" cy="1097280"/>
          </a:xfrm>
          <a:prstGeom prst="ellipse">
            <a:avLst/>
          </a:prstGeom>
          <a:solidFill>
            <a:srgbClr val="3AA0D8"/>
          </a:solidFill>
          <a:ln/>
        </p:spPr>
      </p:sp>
      <p:pic>
        <p:nvPicPr>
          <p:cNvPr id="13" name="Question 3 icôn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453" y="3942893"/>
            <a:ext cx="526694" cy="52669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06640" y="498348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Où est-ce que ça se passe 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Apprendre, c’est…</a:t>
            </a:r>
            <a:endParaRPr lang="en-US" sz="3600" dirty="0"/>
          </a:p>
        </p:txBody>
      </p:sp>
      <p:sp>
        <p:nvSpPr>
          <p:cNvPr id="3" name="Réponse 1"/>
          <p:cNvSpPr/>
          <p:nvPr/>
        </p:nvSpPr>
        <p:spPr>
          <a:xfrm>
            <a:off x="548640" y="1600200"/>
            <a:ext cx="9592056" cy="132588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4" name="Réponse 1 cercle"/>
          <p:cNvSpPr/>
          <p:nvPr/>
        </p:nvSpPr>
        <p:spPr>
          <a:xfrm>
            <a:off x="822960" y="1801368"/>
            <a:ext cx="914400" cy="914400"/>
          </a:xfrm>
          <a:prstGeom prst="ellipse">
            <a:avLst/>
          </a:prstGeom>
          <a:solidFill>
            <a:srgbClr val="FFC93C"/>
          </a:solidFill>
          <a:ln/>
        </p:spPr>
      </p:sp>
      <p:pic>
        <p:nvPicPr>
          <p:cNvPr id="5" name="Réponse 1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0704" y="2039112"/>
            <a:ext cx="438912" cy="43891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11680" y="1737360"/>
            <a:ext cx="78546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Ça veut dire…</a:t>
            </a:r>
            <a:endParaRPr lang="en-US" sz="22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Savoir ou savoir faire quelque chose que l’on ne savait pas faire avant.</a:t>
            </a:r>
            <a:endParaRPr lang="en-US" sz="2200" dirty="0"/>
          </a:p>
        </p:txBody>
      </p:sp>
      <p:sp>
        <p:nvSpPr>
          <p:cNvPr id="7" name="Réponse 2"/>
          <p:cNvSpPr/>
          <p:nvPr/>
        </p:nvSpPr>
        <p:spPr>
          <a:xfrm>
            <a:off x="548640" y="3200400"/>
            <a:ext cx="9592056" cy="132588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8" name="Réponse 2 cercle"/>
          <p:cNvSpPr/>
          <p:nvPr/>
        </p:nvSpPr>
        <p:spPr>
          <a:xfrm>
            <a:off x="822960" y="3401568"/>
            <a:ext cx="914400" cy="914400"/>
          </a:xfrm>
          <a:prstGeom prst="ellipse">
            <a:avLst/>
          </a:prstGeom>
          <a:solidFill>
            <a:srgbClr val="FF6B4A"/>
          </a:solidFill>
          <a:ln/>
        </p:spPr>
      </p:sp>
      <p:pic>
        <p:nvPicPr>
          <p:cNvPr id="9" name="Réponse 2 icôn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3639312"/>
            <a:ext cx="438912" cy="43891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011680" y="3337560"/>
            <a:ext cx="78546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Ça sert à…</a:t>
            </a:r>
            <a:endParaRPr lang="en-US" sz="22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Comprendre le monde, devenir autonome, réaliser ses projets et ses rêves.</a:t>
            </a:r>
            <a:endParaRPr lang="en-US" sz="2200" dirty="0"/>
          </a:p>
        </p:txBody>
      </p:sp>
      <p:sp>
        <p:nvSpPr>
          <p:cNvPr id="11" name="Réponse 3"/>
          <p:cNvSpPr/>
          <p:nvPr/>
        </p:nvSpPr>
        <p:spPr>
          <a:xfrm>
            <a:off x="548640" y="4800600"/>
            <a:ext cx="9592056" cy="132588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2" name="Réponse 3 cercle"/>
          <p:cNvSpPr/>
          <p:nvPr/>
        </p:nvSpPr>
        <p:spPr>
          <a:xfrm>
            <a:off x="822960" y="5001768"/>
            <a:ext cx="914400" cy="914400"/>
          </a:xfrm>
          <a:prstGeom prst="ellipse">
            <a:avLst/>
          </a:prstGeom>
          <a:solidFill>
            <a:srgbClr val="3AA0D8"/>
          </a:solidFill>
          <a:ln/>
        </p:spPr>
      </p:sp>
      <p:pic>
        <p:nvPicPr>
          <p:cNvPr id="13" name="Réponse 3 icôn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04" y="5239512"/>
            <a:ext cx="438912" cy="43891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2011680" y="4937760"/>
            <a:ext cx="78546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Ça se passe…</a:t>
            </a:r>
            <a:endParaRPr lang="en-US" sz="22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Dans le cerveau ! Il contient environ 86 milliards de neurones qui communiquent entre eux.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Comment fonctionne notre cerveau ?</a:t>
            </a:r>
            <a:endParaRPr lang="en-US" sz="3600" dirty="0"/>
          </a:p>
        </p:txBody>
      </p:sp>
      <p:sp>
        <p:nvSpPr>
          <p:cNvPr id="3" name="Vidéo suggérée"/>
          <p:cNvSpPr/>
          <p:nvPr/>
        </p:nvSpPr>
        <p:spPr>
          <a:xfrm>
            <a:off x="2377440" y="1737360"/>
            <a:ext cx="5934456" cy="4206240"/>
          </a:xfrm>
          <a:prstGeom prst="roundRect">
            <a:avLst>
              <a:gd name="adj" fmla="val 39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4" name="Vidéo cercle"/>
          <p:cNvSpPr/>
          <p:nvPr/>
        </p:nvSpPr>
        <p:spPr>
          <a:xfrm>
            <a:off x="4796028" y="2148840"/>
            <a:ext cx="1097280" cy="1097280"/>
          </a:xfrm>
          <a:prstGeom prst="ellipse">
            <a:avLst/>
          </a:prstGeom>
          <a:solidFill>
            <a:srgbClr val="FF6B4A"/>
          </a:solidFill>
          <a:ln/>
        </p:spPr>
      </p:sp>
      <p:pic>
        <p:nvPicPr>
          <p:cNvPr id="5" name="Vidéo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1321" y="2434133"/>
            <a:ext cx="526694" cy="52669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651760" y="3291840"/>
            <a:ext cx="5385816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700" b="1" dirty="0">
                <a:solidFill>
                  <a:schemeClr val="tx2"/>
                </a:solidFill>
              </a:rPr>
              <a:t>Vidéo suggérée</a:t>
            </a:r>
            <a:endParaRPr lang="en-US" sz="2700" dirty="0"/>
          </a:p>
          <a:p>
            <a:pPr algn="ctr" indent="0" marL="0">
              <a:spcAft>
                <a:spcPts val="600"/>
              </a:spcAft>
              <a:buNone/>
            </a:pPr>
            <a:r>
              <a:rPr lang="en-US" sz="2300" dirty="0">
                <a:solidFill>
                  <a:schemeClr val="tx1"/>
                </a:solidFill>
              </a:rPr>
              <a:t>« Les leçons du Maître Lucas : le fonctionnement du cerveau » (4 min 20)</a:t>
            </a:r>
            <a:endParaRPr lang="en-US" sz="2700" dirty="0"/>
          </a:p>
          <a:p>
            <a:pPr algn="ctr" indent="0" marL="0">
              <a:spcAft>
                <a:spcPts val="600"/>
              </a:spcAft>
              <a:buNone/>
            </a:pPr>
            <a:r>
              <a:rPr lang="en-US" sz="1900" i="1" dirty="0">
                <a:solidFill>
                  <a:schemeClr val="tx2"/>
                </a:solidFill>
              </a:rPr>
              <a:t>À rechercher sur Internet et à projeter à la classe</a:t>
            </a:r>
            <a:endParaRPr lang="en-US" sz="2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La plasticité du cerveau !</a:t>
            </a:r>
            <a:endParaRPr lang="en-US" sz="3600" dirty="0"/>
          </a:p>
        </p:txBody>
      </p:sp>
      <p:sp>
        <p:nvSpPr>
          <p:cNvPr id="3" name="Cerveau sportif cadre"/>
          <p:cNvSpPr/>
          <p:nvPr/>
        </p:nvSpPr>
        <p:spPr>
          <a:xfrm>
            <a:off x="548640" y="1600200"/>
            <a:ext cx="4206240" cy="329184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pic>
        <p:nvPicPr>
          <p:cNvPr id="4" name="Cerveau sportif" descr="Un cerveau qui soulève des haltèr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737360"/>
            <a:ext cx="3931920" cy="30175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120640" y="1691640"/>
            <a:ext cx="50292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2200" b="1" dirty="0">
                <a:solidFill>
                  <a:schemeClr val="tx2"/>
                </a:solidFill>
              </a:rPr>
              <a:t>Le cerveau change à chaque fois qu’on apprend.</a:t>
            </a:r>
            <a:endParaRPr lang="en-US" sz="18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Les neurones créent de nouvelles connexions. Plus on s’entraîne, plus elles deviennent solides : le cerveau se muscle comme un sportif !</a:t>
            </a:r>
            <a:endParaRPr lang="en-US" sz="1800" dirty="0"/>
          </a:p>
        </p:txBody>
      </p:sp>
      <p:sp>
        <p:nvSpPr>
          <p:cNvPr id="6" name="Étape 1"/>
          <p:cNvSpPr/>
          <p:nvPr/>
        </p:nvSpPr>
        <p:spPr>
          <a:xfrm>
            <a:off x="548640" y="5257800"/>
            <a:ext cx="3017520" cy="1417320"/>
          </a:xfrm>
          <a:prstGeom prst="roundRect">
            <a:avLst>
              <a:gd name="adj" fmla="val 116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7" name="Numéro étape 1"/>
          <p:cNvSpPr/>
          <p:nvPr/>
        </p:nvSpPr>
        <p:spPr>
          <a:xfrm>
            <a:off x="731520" y="5641848"/>
            <a:ext cx="640080" cy="640080"/>
          </a:xfrm>
          <a:prstGeom prst="ellipse">
            <a:avLst/>
          </a:prstGeom>
          <a:solidFill>
            <a:srgbClr val="5BB85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60" b="1" dirty="0">
                <a:solidFill>
                  <a:schemeClr val="bg1"/>
                </a:solidFill>
              </a:rPr>
              <a:t>1</a:t>
            </a:r>
            <a:endParaRPr lang="en-US" sz="1960" dirty="0"/>
          </a:p>
        </p:txBody>
      </p:sp>
      <p:sp>
        <p:nvSpPr>
          <p:cNvPr id="8" name="Text 5"/>
          <p:cNvSpPr txBox="1"/>
          <p:nvPr/>
        </p:nvSpPr>
        <p:spPr>
          <a:xfrm>
            <a:off x="1508760" y="5394960"/>
            <a:ext cx="1920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La 1re fois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un petit chemin dans l’herbe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3547872" y="571500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</a:rPr>
              <a:t>➜</a:t>
            </a:r>
            <a:endParaRPr lang="en-US" sz="2000" dirty="0"/>
          </a:p>
        </p:txBody>
      </p:sp>
      <p:sp>
        <p:nvSpPr>
          <p:cNvPr id="10" name="Étape 2"/>
          <p:cNvSpPr/>
          <p:nvPr/>
        </p:nvSpPr>
        <p:spPr>
          <a:xfrm>
            <a:off x="3886200" y="5257800"/>
            <a:ext cx="3017520" cy="1417320"/>
          </a:xfrm>
          <a:prstGeom prst="roundRect">
            <a:avLst>
              <a:gd name="adj" fmla="val 116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1" name="Numéro étape 2"/>
          <p:cNvSpPr/>
          <p:nvPr/>
        </p:nvSpPr>
        <p:spPr>
          <a:xfrm>
            <a:off x="4069080" y="5641848"/>
            <a:ext cx="640080" cy="640080"/>
          </a:xfrm>
          <a:prstGeom prst="ellipse">
            <a:avLst/>
          </a:prstGeom>
          <a:solidFill>
            <a:srgbClr val="FFC93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60" b="1" dirty="0">
                <a:solidFill>
                  <a:schemeClr val="bg1"/>
                </a:solidFill>
              </a:rPr>
              <a:t>2</a:t>
            </a:r>
            <a:endParaRPr lang="en-US" sz="196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5394960"/>
            <a:ext cx="1920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En répétant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un sentier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6885432" y="571500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</a:rPr>
              <a:t>➜</a:t>
            </a:r>
            <a:endParaRPr lang="en-US" sz="2000" dirty="0"/>
          </a:p>
        </p:txBody>
      </p:sp>
      <p:sp>
        <p:nvSpPr>
          <p:cNvPr id="14" name="Étape 3"/>
          <p:cNvSpPr/>
          <p:nvPr/>
        </p:nvSpPr>
        <p:spPr>
          <a:xfrm>
            <a:off x="7223760" y="5257800"/>
            <a:ext cx="3017520" cy="1417320"/>
          </a:xfrm>
          <a:prstGeom prst="roundRect">
            <a:avLst>
              <a:gd name="adj" fmla="val 116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5" name="Numéro étape 3"/>
          <p:cNvSpPr/>
          <p:nvPr/>
        </p:nvSpPr>
        <p:spPr>
          <a:xfrm>
            <a:off x="7406640" y="5641848"/>
            <a:ext cx="640080" cy="640080"/>
          </a:xfrm>
          <a:prstGeom prst="ellipse">
            <a:avLst/>
          </a:prstGeom>
          <a:solidFill>
            <a:srgbClr val="FF6B4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60" b="1" dirty="0">
                <a:solidFill>
                  <a:schemeClr val="bg1"/>
                </a:solidFill>
              </a:rPr>
              <a:t>3</a:t>
            </a:r>
            <a:endParaRPr lang="en-US" sz="1960" dirty="0"/>
          </a:p>
        </p:txBody>
      </p:sp>
      <p:sp>
        <p:nvSpPr>
          <p:cNvPr id="16" name="Text 13"/>
          <p:cNvSpPr txBox="1"/>
          <p:nvPr/>
        </p:nvSpPr>
        <p:spPr>
          <a:xfrm>
            <a:off x="8183880" y="5394960"/>
            <a:ext cx="1920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À force d’entraînement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une route !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Bonne nouvelle !</a:t>
            </a:r>
            <a:endParaRPr lang="en-US" sz="3600" dirty="0"/>
          </a:p>
        </p:txBody>
      </p:sp>
      <p:sp>
        <p:nvSpPr>
          <p:cNvPr id="3" name="Message clé"/>
          <p:cNvSpPr/>
          <p:nvPr/>
        </p:nvSpPr>
        <p:spPr>
          <a:xfrm>
            <a:off x="548640" y="1737360"/>
            <a:ext cx="4572000" cy="3291840"/>
          </a:xfrm>
          <a:prstGeom prst="roundRect">
            <a:avLst>
              <a:gd name="adj" fmla="val 5000"/>
            </a:avLst>
          </a:prstGeom>
          <a:solidFill>
            <a:schemeClr val="tx2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68680" y="1920240"/>
            <a:ext cx="3931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400"/>
              </a:spcAft>
              <a:buNone/>
            </a:pPr>
            <a:r>
              <a:rPr lang="en-US" sz="2600" dirty="0">
                <a:solidFill>
                  <a:schemeClr val="bg1"/>
                </a:solidFill>
              </a:rPr>
              <a:t>Il n’y a pas de bonne ou de mauvaise mémoire.</a:t>
            </a:r>
            <a:endParaRPr lang="en-US" sz="2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2600" b="1" dirty="0">
                <a:solidFill>
                  <a:schemeClr val="accent1"/>
                </a:solidFill>
              </a:rPr>
              <a:t>Tout le monde est capable d’apprendre !</a:t>
            </a:r>
            <a:endParaRPr lang="en-US" sz="2600" dirty="0"/>
          </a:p>
        </p:txBody>
      </p:sp>
      <p:sp>
        <p:nvSpPr>
          <p:cNvPr id="5" name="Enfants joyeux cadre"/>
          <p:cNvSpPr/>
          <p:nvPr/>
        </p:nvSpPr>
        <p:spPr>
          <a:xfrm>
            <a:off x="5486400" y="1737360"/>
            <a:ext cx="4663440" cy="329184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pic>
        <p:nvPicPr>
          <p:cNvPr id="6" name="Enfants joyeux" descr="Trois enfants qui sautent de joi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23560" y="1874520"/>
            <a:ext cx="4389120" cy="30175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5486400"/>
            <a:ext cx="959205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i="1" dirty="0">
                <a:solidFill>
                  <a:schemeClr val="tx2"/>
                </a:solidFill>
              </a:rPr>
              <a:t>La mémoire, ça s’entraîne : chacun peut la faire progresser.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097280" y="2377440"/>
            <a:ext cx="8494776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Qu’est-ce qui est essentiel pour bien apprendre ?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97280" y="4572000"/>
            <a:ext cx="84947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chemeClr val="accent1"/>
                </a:solidFill>
              </a:rPr>
              <a:t>À vous de proposer !</a:t>
            </a:r>
            <a:endParaRPr lang="en-US" sz="2200" dirty="0"/>
          </a:p>
        </p:txBody>
      </p:sp>
      <p:sp>
        <p:nvSpPr>
          <p:cNvPr id="4" name="Ampoule cercle"/>
          <p:cNvSpPr/>
          <p:nvPr/>
        </p:nvSpPr>
        <p:spPr>
          <a:xfrm>
            <a:off x="4750308" y="822960"/>
            <a:ext cx="1188720" cy="1188720"/>
          </a:xfrm>
          <a:prstGeom prst="ellipse">
            <a:avLst/>
          </a:prstGeom>
          <a:solidFill>
            <a:srgbClr val="FFC93C"/>
          </a:solidFill>
          <a:ln/>
        </p:spPr>
      </p:sp>
      <p:pic>
        <p:nvPicPr>
          <p:cNvPr id="5" name="Ampoule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9375" y="1132027"/>
            <a:ext cx="570586" cy="57058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Les 4 clés pour bien apprendre</a:t>
            </a:r>
            <a:endParaRPr lang="en-US" sz="3600" dirty="0"/>
          </a:p>
        </p:txBody>
      </p:sp>
      <p:sp>
        <p:nvSpPr>
          <p:cNvPr id="3" name="Clé 1"/>
          <p:cNvSpPr/>
          <p:nvPr/>
        </p:nvSpPr>
        <p:spPr>
          <a:xfrm>
            <a:off x="548640" y="1600200"/>
            <a:ext cx="4608576" cy="233172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4" name="Clé 1 cercle"/>
          <p:cNvSpPr/>
          <p:nvPr/>
        </p:nvSpPr>
        <p:spPr>
          <a:xfrm>
            <a:off x="822960" y="1874520"/>
            <a:ext cx="960120" cy="960120"/>
          </a:xfrm>
          <a:prstGeom prst="ellipse">
            <a:avLst/>
          </a:prstGeom>
          <a:solidFill>
            <a:srgbClr val="3AA0D8"/>
          </a:solidFill>
          <a:ln/>
        </p:spPr>
      </p:sp>
      <p:pic>
        <p:nvPicPr>
          <p:cNvPr id="5" name="Clé 1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591" y="2124151"/>
            <a:ext cx="460858" cy="46085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965960" y="1874520"/>
            <a:ext cx="29626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Être attentif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971800"/>
            <a:ext cx="40599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Je regarde, j’écoute, je me concentre sur une seule chose à la fois.</a:t>
            </a:r>
            <a:endParaRPr lang="en-US" sz="1700" dirty="0"/>
          </a:p>
        </p:txBody>
      </p:sp>
      <p:sp>
        <p:nvSpPr>
          <p:cNvPr id="8" name="Clé 2"/>
          <p:cNvSpPr/>
          <p:nvPr/>
        </p:nvSpPr>
        <p:spPr>
          <a:xfrm>
            <a:off x="5522976" y="1600200"/>
            <a:ext cx="4608576" cy="233172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9" name="Clé 2 cercle"/>
          <p:cNvSpPr/>
          <p:nvPr/>
        </p:nvSpPr>
        <p:spPr>
          <a:xfrm>
            <a:off x="5797296" y="1874520"/>
            <a:ext cx="960120" cy="960120"/>
          </a:xfrm>
          <a:prstGeom prst="ellipse">
            <a:avLst/>
          </a:prstGeom>
          <a:solidFill>
            <a:srgbClr val="FF6B4A"/>
          </a:solidFill>
          <a:ln/>
        </p:spPr>
      </p:sp>
      <p:pic>
        <p:nvPicPr>
          <p:cNvPr id="10" name="Clé 2 icôn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927" y="2124151"/>
            <a:ext cx="460858" cy="46085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940296" y="1874520"/>
            <a:ext cx="29626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Participer</a:t>
            </a:r>
            <a:endParaRPr lang="en-US" sz="2400" dirty="0"/>
          </a:p>
        </p:txBody>
      </p:sp>
      <p:sp>
        <p:nvSpPr>
          <p:cNvPr id="12" name="Text 8"/>
          <p:cNvSpPr txBox="1"/>
          <p:nvPr/>
        </p:nvSpPr>
        <p:spPr>
          <a:xfrm>
            <a:off x="5797296" y="2971800"/>
            <a:ext cx="40599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Je cherche, je réponds, je m’essaie : le cerveau apprend en agissant.</a:t>
            </a:r>
            <a:endParaRPr lang="en-US" sz="1700" dirty="0"/>
          </a:p>
        </p:txBody>
      </p:sp>
      <p:sp>
        <p:nvSpPr>
          <p:cNvPr id="13" name="Clé 3"/>
          <p:cNvSpPr/>
          <p:nvPr/>
        </p:nvSpPr>
        <p:spPr>
          <a:xfrm>
            <a:off x="548640" y="4297680"/>
            <a:ext cx="4608576" cy="233172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4" name="Clé 3 cercle"/>
          <p:cNvSpPr/>
          <p:nvPr/>
        </p:nvSpPr>
        <p:spPr>
          <a:xfrm>
            <a:off x="822960" y="4572000"/>
            <a:ext cx="960120" cy="960120"/>
          </a:xfrm>
          <a:prstGeom prst="ellipse">
            <a:avLst/>
          </a:prstGeom>
          <a:solidFill>
            <a:srgbClr val="FFC93C"/>
          </a:solidFill>
          <a:ln/>
        </p:spPr>
      </p:sp>
      <p:pic>
        <p:nvPicPr>
          <p:cNvPr id="15" name="Clé 3 icôn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91" y="4821631"/>
            <a:ext cx="460858" cy="46085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965960" y="4572000"/>
            <a:ext cx="29626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Corriger ses erreurs</a:t>
            </a:r>
            <a:endParaRPr lang="en-US" sz="2400" dirty="0"/>
          </a:p>
        </p:txBody>
      </p:sp>
      <p:sp>
        <p:nvSpPr>
          <p:cNvPr id="17" name="Text 12"/>
          <p:cNvSpPr txBox="1"/>
          <p:nvPr/>
        </p:nvSpPr>
        <p:spPr>
          <a:xfrm>
            <a:off x="822960" y="5669280"/>
            <a:ext cx="40599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Je regarde où je me suis trompé et je comprends pourquoi.</a:t>
            </a:r>
            <a:endParaRPr lang="en-US" sz="1700" dirty="0"/>
          </a:p>
        </p:txBody>
      </p:sp>
      <p:sp>
        <p:nvSpPr>
          <p:cNvPr id="18" name="Clé 4"/>
          <p:cNvSpPr/>
          <p:nvPr/>
        </p:nvSpPr>
        <p:spPr>
          <a:xfrm>
            <a:off x="5522976" y="4297680"/>
            <a:ext cx="4608576" cy="233172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9" name="Clé 4 cercle"/>
          <p:cNvSpPr/>
          <p:nvPr/>
        </p:nvSpPr>
        <p:spPr>
          <a:xfrm>
            <a:off x="5797296" y="4572000"/>
            <a:ext cx="960120" cy="960120"/>
          </a:xfrm>
          <a:prstGeom prst="ellipse">
            <a:avLst/>
          </a:prstGeom>
          <a:solidFill>
            <a:srgbClr val="9B6BD3"/>
          </a:solidFill>
          <a:ln/>
        </p:spPr>
      </p:sp>
      <p:pic>
        <p:nvPicPr>
          <p:cNvPr id="20" name="Clé 4 icôn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927" y="4821631"/>
            <a:ext cx="460858" cy="46085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940296" y="4572000"/>
            <a:ext cx="29626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Refaire et dormir</a:t>
            </a:r>
            <a:endParaRPr lang="en-US" sz="2400" dirty="0"/>
          </a:p>
        </p:txBody>
      </p:sp>
      <p:sp>
        <p:nvSpPr>
          <p:cNvPr id="22" name="Text 16"/>
          <p:cNvSpPr txBox="1"/>
          <p:nvPr/>
        </p:nvSpPr>
        <p:spPr>
          <a:xfrm>
            <a:off x="5797296" y="5669280"/>
            <a:ext cx="40599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Je refais un peu chaque jour de mémoire et je dors bien pour tout ranger.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Bien dormir pour bien apprendre</a:t>
            </a:r>
            <a:endParaRPr lang="en-US" sz="3600" dirty="0"/>
          </a:p>
        </p:txBody>
      </p:sp>
      <p:sp>
        <p:nvSpPr>
          <p:cNvPr id="3" name="Vidéo suggérée"/>
          <p:cNvSpPr/>
          <p:nvPr/>
        </p:nvSpPr>
        <p:spPr>
          <a:xfrm>
            <a:off x="548640" y="1737360"/>
            <a:ext cx="4389120" cy="4526280"/>
          </a:xfrm>
          <a:prstGeom prst="roundRect">
            <a:avLst>
              <a:gd name="adj" fmla="val 375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4" name="Vidéo cercle"/>
          <p:cNvSpPr/>
          <p:nvPr/>
        </p:nvSpPr>
        <p:spPr>
          <a:xfrm>
            <a:off x="2194560" y="2148840"/>
            <a:ext cx="1097280" cy="1097280"/>
          </a:xfrm>
          <a:prstGeom prst="ellipse">
            <a:avLst/>
          </a:prstGeom>
          <a:solidFill>
            <a:srgbClr val="FF6B4A"/>
          </a:solidFill>
          <a:ln/>
        </p:spPr>
      </p:sp>
      <p:pic>
        <p:nvPicPr>
          <p:cNvPr id="5" name="Vidéo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9853" y="2434133"/>
            <a:ext cx="526694" cy="52669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3291840"/>
            <a:ext cx="384048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Vidéo suggérée</a:t>
            </a:r>
            <a:endParaRPr lang="en-US" sz="2000" dirty="0"/>
          </a:p>
          <a:p>
            <a:pPr algn="ctr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« À quoi ça sert de dormir ? » (1 jour, 1 question)</a:t>
            </a:r>
            <a:endParaRPr lang="en-US" sz="2000" dirty="0"/>
          </a:p>
          <a:p>
            <a:pPr algn="ctr" indent="0" marL="0">
              <a:spcAft>
                <a:spcPts val="600"/>
              </a:spcAft>
              <a:buNone/>
            </a:pPr>
            <a:r>
              <a:rPr lang="en-US" sz="1400" i="1" dirty="0">
                <a:solidFill>
                  <a:schemeClr val="tx2"/>
                </a:solidFill>
              </a:rPr>
              <a:t>À rechercher sur Internet</a:t>
            </a:r>
            <a:endParaRPr lang="en-US" sz="2000" dirty="0"/>
          </a:p>
        </p:txBody>
      </p:sp>
      <p:sp>
        <p:nvSpPr>
          <p:cNvPr id="7" name="Sommeil 1"/>
          <p:cNvSpPr/>
          <p:nvPr/>
        </p:nvSpPr>
        <p:spPr>
          <a:xfrm>
            <a:off x="5303520" y="1737360"/>
            <a:ext cx="4837176" cy="132588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8" name="Sommeil 1 cercle"/>
          <p:cNvSpPr/>
          <p:nvPr/>
        </p:nvSpPr>
        <p:spPr>
          <a:xfrm>
            <a:off x="5532120" y="1965960"/>
            <a:ext cx="868680" cy="868680"/>
          </a:xfrm>
          <a:prstGeom prst="ellipse">
            <a:avLst/>
          </a:prstGeom>
          <a:solidFill>
            <a:srgbClr val="9B6BD3"/>
          </a:solidFill>
          <a:ln/>
        </p:spPr>
      </p:sp>
      <p:pic>
        <p:nvPicPr>
          <p:cNvPr id="9" name="Sommeil 1 icôn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977" y="2191817"/>
            <a:ext cx="416966" cy="41696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583680" y="1828800"/>
            <a:ext cx="337413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Pendant la nuit, le cerveau trie et range ce qu’on a appris dans la journée.</a:t>
            </a:r>
            <a:endParaRPr lang="en-US" sz="1700" dirty="0"/>
          </a:p>
        </p:txBody>
      </p:sp>
      <p:sp>
        <p:nvSpPr>
          <p:cNvPr id="11" name="Sommeil 2"/>
          <p:cNvSpPr/>
          <p:nvPr/>
        </p:nvSpPr>
        <p:spPr>
          <a:xfrm>
            <a:off x="5303520" y="3337560"/>
            <a:ext cx="4837176" cy="132588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2" name="Sommeil 2 cercle"/>
          <p:cNvSpPr/>
          <p:nvPr/>
        </p:nvSpPr>
        <p:spPr>
          <a:xfrm>
            <a:off x="5532120" y="3566160"/>
            <a:ext cx="868680" cy="868680"/>
          </a:xfrm>
          <a:prstGeom prst="ellipse">
            <a:avLst/>
          </a:prstGeom>
          <a:solidFill>
            <a:srgbClr val="3AA0D8"/>
          </a:solidFill>
          <a:ln/>
        </p:spPr>
      </p:sp>
      <p:pic>
        <p:nvPicPr>
          <p:cNvPr id="13" name="Sommeil 2 icôn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977" y="3792017"/>
            <a:ext cx="416966" cy="416966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583680" y="3429000"/>
            <a:ext cx="337413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Il « rejoue » les leçons : au réveil, elles sont mieux mémorisées.</a:t>
            </a:r>
            <a:endParaRPr lang="en-US" sz="1700" dirty="0"/>
          </a:p>
        </p:txBody>
      </p:sp>
      <p:sp>
        <p:nvSpPr>
          <p:cNvPr id="15" name="Sommeil 3"/>
          <p:cNvSpPr/>
          <p:nvPr/>
        </p:nvSpPr>
        <p:spPr>
          <a:xfrm>
            <a:off x="5303520" y="4937760"/>
            <a:ext cx="4837176" cy="132588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6" name="Sommeil 3 cercle"/>
          <p:cNvSpPr/>
          <p:nvPr/>
        </p:nvSpPr>
        <p:spPr>
          <a:xfrm>
            <a:off x="5532120" y="5166360"/>
            <a:ext cx="868680" cy="868680"/>
          </a:xfrm>
          <a:prstGeom prst="ellipse">
            <a:avLst/>
          </a:prstGeom>
          <a:solidFill>
            <a:srgbClr val="FF6B4A"/>
          </a:solidFill>
          <a:ln/>
        </p:spPr>
      </p:sp>
      <p:pic>
        <p:nvPicPr>
          <p:cNvPr id="17" name="Sommeil 3 icôn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7977" y="5392217"/>
            <a:ext cx="416966" cy="41696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583680" y="5029200"/>
            <a:ext cx="337413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Un enfant de 6 à 12 ans a besoin de 9 à 12 heures de sommeil.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Refaire en faisant appel à sa mémoire</a:t>
            </a:r>
            <a:endParaRPr lang="en-US" sz="3600" dirty="0"/>
          </a:p>
        </p:txBody>
      </p:sp>
      <p:sp>
        <p:nvSpPr>
          <p:cNvPr id="3" name="Panneau baguette magique"/>
          <p:cNvSpPr/>
          <p:nvPr/>
        </p:nvSpPr>
        <p:spPr>
          <a:xfrm>
            <a:off x="822960" y="1600200"/>
            <a:ext cx="9043416" cy="5120640"/>
          </a:xfrm>
          <a:prstGeom prst="roundRect">
            <a:avLst>
              <a:gd name="adj" fmla="val 4464"/>
            </a:avLst>
          </a:prstGeom>
          <a:solidFill>
            <a:srgbClr val="13989B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4" name="Étiquette oubli"/>
          <p:cNvSpPr/>
          <p:nvPr/>
        </p:nvSpPr>
        <p:spPr>
          <a:xfrm>
            <a:off x="1280160" y="2148840"/>
            <a:ext cx="4937760" cy="1371600"/>
          </a:xfrm>
          <a:prstGeom prst="roundRect">
            <a:avLst>
              <a:gd name="adj" fmla="val 8000"/>
            </a:avLst>
          </a:prstGeom>
          <a:solidFill>
            <a:schemeClr val="accent1"/>
          </a:solidFill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2B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CERVEAU EST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dirty="0">
                <a:solidFill>
                  <a:srgbClr val="1E2B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FAIT POUR OUBLIER</a:t>
            </a:r>
            <a:endParaRPr lang="en-US" sz="3000" dirty="0"/>
          </a:p>
        </p:txBody>
      </p:sp>
      <p:sp>
        <p:nvSpPr>
          <p:cNvPr id="5" name="Message refaire"/>
          <p:cNvSpPr txBox="1"/>
          <p:nvPr/>
        </p:nvSpPr>
        <p:spPr>
          <a:xfrm>
            <a:off x="1280160" y="3840480"/>
            <a:ext cx="4937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Refaire en faisant toujours appel à sa mémoire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26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 la baguette magique pour retenir à long terme !</a:t>
            </a:r>
            <a:endParaRPr lang="en-US" sz="2600" dirty="0"/>
          </a:p>
        </p:txBody>
      </p:sp>
      <p:pic>
        <p:nvPicPr>
          <p:cNvPr id="6" name="Tête qui réfléchit" descr="Une tête qui réfléchi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74536" y="2971800"/>
            <a:ext cx="2834640" cy="2834640"/>
          </a:xfrm>
          <a:prstGeom prst="rect">
            <a:avLst/>
          </a:prstGeom>
        </p:spPr>
      </p:pic>
      <p:pic>
        <p:nvPicPr>
          <p:cNvPr id="7" name="Étincelles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336" y="2011680"/>
            <a:ext cx="914400" cy="9144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Répéter en se posant des questions</a:t>
            </a:r>
            <a:endParaRPr lang="en-US" sz="3600" dirty="0"/>
          </a:p>
        </p:txBody>
      </p:sp>
      <p:sp>
        <p:nvSpPr>
          <p:cNvPr id="3" name="Astuce 1"/>
          <p:cNvSpPr/>
          <p:nvPr/>
        </p:nvSpPr>
        <p:spPr>
          <a:xfrm>
            <a:off x="548640" y="1828800"/>
            <a:ext cx="3017520" cy="402336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4" name="Astuce 1 cercle"/>
          <p:cNvSpPr/>
          <p:nvPr/>
        </p:nvSpPr>
        <p:spPr>
          <a:xfrm>
            <a:off x="1463040" y="2194560"/>
            <a:ext cx="1188720" cy="1188720"/>
          </a:xfrm>
          <a:prstGeom prst="ellipse">
            <a:avLst/>
          </a:prstGeom>
          <a:solidFill>
            <a:srgbClr val="3AA0D8"/>
          </a:solidFill>
          <a:ln/>
        </p:spPr>
      </p:sp>
      <p:pic>
        <p:nvPicPr>
          <p:cNvPr id="5" name="Astuce 1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2107" y="2503627"/>
            <a:ext cx="570586" cy="57058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361188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Pour la dictée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389120"/>
            <a:ext cx="2468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Je regarde le modèle, puis je l’écris en le cachant. Je vérifie ensuite.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Répéter en se posant des questions</a:t>
            </a:r>
            <a:endParaRPr lang="en-US" sz="3600" dirty="0"/>
          </a:p>
        </p:txBody>
      </p:sp>
      <p:sp>
        <p:nvSpPr>
          <p:cNvPr id="3" name="Astuce 1"/>
          <p:cNvSpPr/>
          <p:nvPr/>
        </p:nvSpPr>
        <p:spPr>
          <a:xfrm>
            <a:off x="548640" y="1828800"/>
            <a:ext cx="3017520" cy="402336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4" name="Astuce 1 cercle"/>
          <p:cNvSpPr/>
          <p:nvPr/>
        </p:nvSpPr>
        <p:spPr>
          <a:xfrm>
            <a:off x="1463040" y="2194560"/>
            <a:ext cx="1188720" cy="1188720"/>
          </a:xfrm>
          <a:prstGeom prst="ellipse">
            <a:avLst/>
          </a:prstGeom>
          <a:solidFill>
            <a:srgbClr val="3AA0D8"/>
          </a:solidFill>
          <a:ln/>
        </p:spPr>
      </p:sp>
      <p:pic>
        <p:nvPicPr>
          <p:cNvPr id="5" name="Astuce 1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2107" y="2503627"/>
            <a:ext cx="570586" cy="57058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361188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Pour la dictée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389120"/>
            <a:ext cx="2468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Je regarde le modèle, puis je l’écris en le cachant. Je vérifie ensuite.</a:t>
            </a:r>
            <a:endParaRPr lang="en-US" sz="1700" dirty="0"/>
          </a:p>
        </p:txBody>
      </p:sp>
      <p:sp>
        <p:nvSpPr>
          <p:cNvPr id="8" name="Astuce 2"/>
          <p:cNvSpPr/>
          <p:nvPr/>
        </p:nvSpPr>
        <p:spPr>
          <a:xfrm>
            <a:off x="3886200" y="1828800"/>
            <a:ext cx="3017520" cy="402336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9" name="Astuce 2 cercle"/>
          <p:cNvSpPr/>
          <p:nvPr/>
        </p:nvSpPr>
        <p:spPr>
          <a:xfrm>
            <a:off x="4800600" y="2194560"/>
            <a:ext cx="1188720" cy="1188720"/>
          </a:xfrm>
          <a:prstGeom prst="ellipse">
            <a:avLst/>
          </a:prstGeom>
          <a:solidFill>
            <a:srgbClr val="FF6B4A"/>
          </a:solidFill>
          <a:ln/>
        </p:spPr>
      </p:sp>
      <p:pic>
        <p:nvPicPr>
          <p:cNvPr id="10" name="Astuce 2 icôn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667" y="2503627"/>
            <a:ext cx="570586" cy="57058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114800" y="361188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Pour les tables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4160520" y="4389120"/>
            <a:ext cx="2468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J’écris les opérations d’un côté de la feuille et les résultats de l’autre. Je cache les résultats et je m’interroge.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Répéter en se posant des questions</a:t>
            </a:r>
            <a:endParaRPr lang="en-US" sz="3600" dirty="0"/>
          </a:p>
        </p:txBody>
      </p:sp>
      <p:sp>
        <p:nvSpPr>
          <p:cNvPr id="3" name="Astuce 1"/>
          <p:cNvSpPr/>
          <p:nvPr/>
        </p:nvSpPr>
        <p:spPr>
          <a:xfrm>
            <a:off x="548640" y="1828800"/>
            <a:ext cx="3017520" cy="402336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4" name="Astuce 1 cercle"/>
          <p:cNvSpPr/>
          <p:nvPr/>
        </p:nvSpPr>
        <p:spPr>
          <a:xfrm>
            <a:off x="1463040" y="2194560"/>
            <a:ext cx="1188720" cy="1188720"/>
          </a:xfrm>
          <a:prstGeom prst="ellipse">
            <a:avLst/>
          </a:prstGeom>
          <a:solidFill>
            <a:srgbClr val="3AA0D8"/>
          </a:solidFill>
          <a:ln/>
        </p:spPr>
      </p:sp>
      <p:pic>
        <p:nvPicPr>
          <p:cNvPr id="5" name="Astuce 1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2107" y="2503627"/>
            <a:ext cx="570586" cy="57058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361188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Pour la dictée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389120"/>
            <a:ext cx="2468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Je regarde le modèle, puis je l’écris en le cachant. Je vérifie ensuite.</a:t>
            </a:r>
            <a:endParaRPr lang="en-US" sz="1700" dirty="0"/>
          </a:p>
        </p:txBody>
      </p:sp>
      <p:sp>
        <p:nvSpPr>
          <p:cNvPr id="8" name="Astuce 2"/>
          <p:cNvSpPr/>
          <p:nvPr/>
        </p:nvSpPr>
        <p:spPr>
          <a:xfrm>
            <a:off x="3886200" y="1828800"/>
            <a:ext cx="3017520" cy="402336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9" name="Astuce 2 cercle"/>
          <p:cNvSpPr/>
          <p:nvPr/>
        </p:nvSpPr>
        <p:spPr>
          <a:xfrm>
            <a:off x="4800600" y="2194560"/>
            <a:ext cx="1188720" cy="1188720"/>
          </a:xfrm>
          <a:prstGeom prst="ellipse">
            <a:avLst/>
          </a:prstGeom>
          <a:solidFill>
            <a:srgbClr val="FF6B4A"/>
          </a:solidFill>
          <a:ln/>
        </p:spPr>
      </p:sp>
      <p:pic>
        <p:nvPicPr>
          <p:cNvPr id="10" name="Astuce 2 icôn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667" y="2503627"/>
            <a:ext cx="570586" cy="57058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114800" y="361188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Pour les tables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4160520" y="4389120"/>
            <a:ext cx="2468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J’écris les opérations d’un côté de la feuille et les résultats de l’autre. Je cache les résultats et je m’interroge.</a:t>
            </a:r>
            <a:endParaRPr lang="en-US" sz="1700" dirty="0"/>
          </a:p>
        </p:txBody>
      </p:sp>
      <p:sp>
        <p:nvSpPr>
          <p:cNvPr id="13" name="Astuce 3"/>
          <p:cNvSpPr/>
          <p:nvPr/>
        </p:nvSpPr>
        <p:spPr>
          <a:xfrm>
            <a:off x="7223760" y="1828800"/>
            <a:ext cx="3017520" cy="402336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4" name="Astuce 3 cercle"/>
          <p:cNvSpPr/>
          <p:nvPr/>
        </p:nvSpPr>
        <p:spPr>
          <a:xfrm>
            <a:off x="8138160" y="2194560"/>
            <a:ext cx="1188720" cy="1188720"/>
          </a:xfrm>
          <a:prstGeom prst="ellipse">
            <a:avLst/>
          </a:prstGeom>
          <a:solidFill>
            <a:srgbClr val="5BB85E"/>
          </a:solidFill>
          <a:ln/>
        </p:spPr>
      </p:sp>
      <p:pic>
        <p:nvPicPr>
          <p:cNvPr id="15" name="Astuce 3 icôn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227" y="2503627"/>
            <a:ext cx="570586" cy="57058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452360" y="361188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Un peu chaque jour</a:t>
            </a:r>
            <a:endParaRPr lang="en-US" sz="2200" dirty="0"/>
          </a:p>
        </p:txBody>
      </p:sp>
      <p:sp>
        <p:nvSpPr>
          <p:cNvPr id="17" name="Text 12"/>
          <p:cNvSpPr txBox="1"/>
          <p:nvPr/>
        </p:nvSpPr>
        <p:spPr>
          <a:xfrm>
            <a:off x="7498080" y="4389120"/>
            <a:ext cx="2468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Pas besoin de travailler très longtemps : mieux vaut 10 minutes chaque jour qu’une heure la veille !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Se tromper, ce n’est pas être nul…</a:t>
            </a:r>
            <a:endParaRPr lang="en-US" sz="3600" dirty="0"/>
          </a:p>
        </p:txBody>
      </p:sp>
      <p:sp>
        <p:nvSpPr>
          <p:cNvPr id="3" name="Oups"/>
          <p:cNvSpPr/>
          <p:nvPr/>
        </p:nvSpPr>
        <p:spPr>
          <a:xfrm>
            <a:off x="548640" y="1645920"/>
            <a:ext cx="5120640" cy="3950208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4" name="Oups cercle"/>
          <p:cNvSpPr/>
          <p:nvPr/>
        </p:nvSpPr>
        <p:spPr>
          <a:xfrm>
            <a:off x="2022653" y="2119945"/>
            <a:ext cx="2172614" cy="2172614"/>
          </a:xfrm>
          <a:prstGeom prst="ellipse">
            <a:avLst/>
          </a:prstGeom>
          <a:solidFill>
            <a:srgbClr val="FFC93C"/>
          </a:solidFill>
          <a:ln/>
        </p:spPr>
      </p:sp>
      <p:pic>
        <p:nvPicPr>
          <p:cNvPr id="5" name="Oups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7533" y="2684825"/>
            <a:ext cx="1042855" cy="104285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383999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FF6B4A"/>
                </a:solidFill>
              </a:rPr>
              <a:t>Oups !</a:t>
            </a:r>
            <a:endParaRPr lang="en-US" sz="3300" dirty="0"/>
          </a:p>
        </p:txBody>
      </p:sp>
      <p:sp>
        <p:nvSpPr>
          <p:cNvPr id="7" name="Message erreur"/>
          <p:cNvSpPr/>
          <p:nvPr/>
        </p:nvSpPr>
        <p:spPr>
          <a:xfrm>
            <a:off x="6126480" y="2377440"/>
            <a:ext cx="4014216" cy="2377440"/>
          </a:xfrm>
          <a:prstGeom prst="roundRect">
            <a:avLst>
              <a:gd name="adj" fmla="val 6923"/>
            </a:avLst>
          </a:prstGeom>
          <a:solidFill>
            <a:schemeClr val="tx2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6309360" y="2514600"/>
            <a:ext cx="364845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chemeClr val="bg1"/>
                </a:solidFill>
              </a:rPr>
              <a:t>… c’est</a:t>
            </a:r>
            <a:endParaRPr lang="en-US" sz="3000" dirty="0"/>
          </a:p>
          <a:p>
            <a:pPr algn="ctr"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apprendre !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Se tromper, c’est apprendre !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9592056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… à condition de comprendre pourquoi on s’est trompé.</a:t>
            </a:r>
            <a:endParaRPr lang="en-US" sz="2000" dirty="0"/>
          </a:p>
        </p:txBody>
      </p:sp>
      <p:sp>
        <p:nvSpPr>
          <p:cNvPr id="4" name="Oups"/>
          <p:cNvSpPr/>
          <p:nvPr/>
        </p:nvSpPr>
        <p:spPr>
          <a:xfrm>
            <a:off x="548640" y="2011680"/>
            <a:ext cx="3291840" cy="2542032"/>
          </a:xfrm>
          <a:prstGeom prst="roundRect">
            <a:avLst>
              <a:gd name="adj" fmla="val 647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5" name="Oups cercle"/>
          <p:cNvSpPr/>
          <p:nvPr/>
        </p:nvSpPr>
        <p:spPr>
          <a:xfrm>
            <a:off x="1495501" y="2316724"/>
            <a:ext cx="1398118" cy="1398118"/>
          </a:xfrm>
          <a:prstGeom prst="ellipse">
            <a:avLst/>
          </a:prstGeom>
          <a:solidFill>
            <a:srgbClr val="FFC93C"/>
          </a:solidFill>
          <a:ln/>
        </p:spPr>
      </p:sp>
      <p:pic>
        <p:nvPicPr>
          <p:cNvPr id="6" name="Oups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9012" y="2680234"/>
            <a:ext cx="671096" cy="67109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3806281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6B4A"/>
                </a:solidFill>
              </a:rPr>
              <a:t>Oups !</a:t>
            </a:r>
            <a:endParaRPr lang="en-US" sz="2100" dirty="0"/>
          </a:p>
        </p:txBody>
      </p:sp>
      <p:sp>
        <p:nvSpPr>
          <p:cNvPr id="8" name="Étape erreur 1"/>
          <p:cNvSpPr/>
          <p:nvPr/>
        </p:nvSpPr>
        <p:spPr>
          <a:xfrm>
            <a:off x="4297680" y="2011680"/>
            <a:ext cx="5843016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9" name="Numéro 1"/>
          <p:cNvSpPr/>
          <p:nvPr/>
        </p:nvSpPr>
        <p:spPr>
          <a:xfrm>
            <a:off x="4498848" y="2167128"/>
            <a:ext cx="640080" cy="640080"/>
          </a:xfrm>
          <a:prstGeom prst="ellipse">
            <a:avLst/>
          </a:prstGeom>
          <a:solidFill>
            <a:srgbClr val="3AA0D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60" b="1" dirty="0">
                <a:solidFill>
                  <a:schemeClr val="bg1"/>
                </a:solidFill>
              </a:rPr>
              <a:t>1</a:t>
            </a:r>
            <a:endParaRPr lang="en-US" sz="1960" dirty="0"/>
          </a:p>
        </p:txBody>
      </p:sp>
      <p:sp>
        <p:nvSpPr>
          <p:cNvPr id="10" name="Text 7"/>
          <p:cNvSpPr txBox="1"/>
          <p:nvPr/>
        </p:nvSpPr>
        <p:spPr>
          <a:xfrm>
            <a:off x="5349240" y="2103120"/>
            <a:ext cx="4608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Je repère mon erreur</a:t>
            </a:r>
            <a:endParaRPr lang="en-US" sz="2000" dirty="0"/>
          </a:p>
        </p:txBody>
      </p:sp>
      <p:sp>
        <p:nvSpPr>
          <p:cNvPr id="11" name="Étape erreur 2"/>
          <p:cNvSpPr/>
          <p:nvPr/>
        </p:nvSpPr>
        <p:spPr>
          <a:xfrm>
            <a:off x="4297680" y="3200400"/>
            <a:ext cx="5843016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2" name="Numéro 2"/>
          <p:cNvSpPr/>
          <p:nvPr/>
        </p:nvSpPr>
        <p:spPr>
          <a:xfrm>
            <a:off x="4498848" y="3355848"/>
            <a:ext cx="640080" cy="640080"/>
          </a:xfrm>
          <a:prstGeom prst="ellipse">
            <a:avLst/>
          </a:prstGeom>
          <a:solidFill>
            <a:srgbClr val="FF6B4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60" b="1" dirty="0">
                <a:solidFill>
                  <a:schemeClr val="bg1"/>
                </a:solidFill>
              </a:rPr>
              <a:t>2</a:t>
            </a:r>
            <a:endParaRPr lang="en-US" sz="1960" dirty="0"/>
          </a:p>
        </p:txBody>
      </p:sp>
      <p:sp>
        <p:nvSpPr>
          <p:cNvPr id="13" name="Text 10"/>
          <p:cNvSpPr txBox="1"/>
          <p:nvPr/>
        </p:nvSpPr>
        <p:spPr>
          <a:xfrm>
            <a:off x="5349240" y="3291840"/>
            <a:ext cx="4608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Je cherche pourquoi je me suis trompé</a:t>
            </a:r>
            <a:endParaRPr lang="en-US" sz="2000" dirty="0"/>
          </a:p>
        </p:txBody>
      </p:sp>
      <p:sp>
        <p:nvSpPr>
          <p:cNvPr id="14" name="Étape erreur 3"/>
          <p:cNvSpPr/>
          <p:nvPr/>
        </p:nvSpPr>
        <p:spPr>
          <a:xfrm>
            <a:off x="4297680" y="4389120"/>
            <a:ext cx="5843016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5" name="Numéro 3"/>
          <p:cNvSpPr/>
          <p:nvPr/>
        </p:nvSpPr>
        <p:spPr>
          <a:xfrm>
            <a:off x="4498848" y="4544568"/>
            <a:ext cx="640080" cy="640080"/>
          </a:xfrm>
          <a:prstGeom prst="ellipse">
            <a:avLst/>
          </a:prstGeom>
          <a:solidFill>
            <a:srgbClr val="FFC93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60" b="1" dirty="0">
                <a:solidFill>
                  <a:schemeClr val="bg1"/>
                </a:solidFill>
              </a:rPr>
              <a:t>3</a:t>
            </a:r>
            <a:endParaRPr lang="en-US" sz="1960" dirty="0"/>
          </a:p>
        </p:txBody>
      </p:sp>
      <p:sp>
        <p:nvSpPr>
          <p:cNvPr id="16" name="Text 13"/>
          <p:cNvSpPr txBox="1"/>
          <p:nvPr/>
        </p:nvSpPr>
        <p:spPr>
          <a:xfrm>
            <a:off x="5349240" y="4480560"/>
            <a:ext cx="4608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Je corrige</a:t>
            </a:r>
            <a:endParaRPr lang="en-US" sz="2000" dirty="0"/>
          </a:p>
        </p:txBody>
      </p:sp>
      <p:sp>
        <p:nvSpPr>
          <p:cNvPr id="17" name="Étape erreur 4"/>
          <p:cNvSpPr/>
          <p:nvPr/>
        </p:nvSpPr>
        <p:spPr>
          <a:xfrm>
            <a:off x="4297680" y="5577840"/>
            <a:ext cx="5843016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8" name="Numéro 4"/>
          <p:cNvSpPr/>
          <p:nvPr/>
        </p:nvSpPr>
        <p:spPr>
          <a:xfrm>
            <a:off x="4498848" y="5733288"/>
            <a:ext cx="640080" cy="640080"/>
          </a:xfrm>
          <a:prstGeom prst="ellipse">
            <a:avLst/>
          </a:prstGeom>
          <a:solidFill>
            <a:srgbClr val="5BB85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60" b="1" dirty="0">
                <a:solidFill>
                  <a:schemeClr val="bg1"/>
                </a:solidFill>
              </a:rPr>
              <a:t>4</a:t>
            </a:r>
            <a:endParaRPr lang="en-US" sz="1960" dirty="0"/>
          </a:p>
        </p:txBody>
      </p:sp>
      <p:sp>
        <p:nvSpPr>
          <p:cNvPr id="19" name="Text 16"/>
          <p:cNvSpPr txBox="1"/>
          <p:nvPr/>
        </p:nvSpPr>
        <p:spPr>
          <a:xfrm>
            <a:off x="5349240" y="5669280"/>
            <a:ext cx="4608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Je retiens la bonne réponse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097280" y="2377440"/>
            <a:ext cx="8494776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Quels sont les moments en classe où l’on revient sur ses erreurs ?</a:t>
            </a:r>
            <a:endParaRPr lang="en-US" sz="4000" dirty="0"/>
          </a:p>
        </p:txBody>
      </p:sp>
      <p:sp>
        <p:nvSpPr>
          <p:cNvPr id="3" name="Loupe cercle"/>
          <p:cNvSpPr/>
          <p:nvPr/>
        </p:nvSpPr>
        <p:spPr>
          <a:xfrm>
            <a:off x="4750308" y="822960"/>
            <a:ext cx="1188720" cy="1188720"/>
          </a:xfrm>
          <a:prstGeom prst="ellipse">
            <a:avLst/>
          </a:prstGeom>
          <a:solidFill>
            <a:srgbClr val="FF6B4A"/>
          </a:solidFill>
          <a:ln/>
        </p:spPr>
      </p:sp>
      <p:pic>
        <p:nvPicPr>
          <p:cNvPr id="4" name="Loupe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9375" y="1132027"/>
            <a:ext cx="570586" cy="57058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4572000"/>
            <a:ext cx="84947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chemeClr val="accent1"/>
                </a:solidFill>
              </a:rPr>
              <a:t>À vous de chercher !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En classe, on revient sur ses erreurs…</a:t>
            </a:r>
            <a:endParaRPr lang="en-US" sz="3600" dirty="0"/>
          </a:p>
        </p:txBody>
      </p:sp>
      <p:sp>
        <p:nvSpPr>
          <p:cNvPr id="3" name="Moment 1"/>
          <p:cNvSpPr/>
          <p:nvPr/>
        </p:nvSpPr>
        <p:spPr>
          <a:xfrm>
            <a:off x="548640" y="1600200"/>
            <a:ext cx="3017520" cy="2240280"/>
          </a:xfrm>
          <a:prstGeom prst="roundRect">
            <a:avLst>
              <a:gd name="adj" fmla="val 734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4" name="Moment 1 cercle"/>
          <p:cNvSpPr/>
          <p:nvPr/>
        </p:nvSpPr>
        <p:spPr>
          <a:xfrm>
            <a:off x="1600200" y="1874520"/>
            <a:ext cx="914400" cy="914400"/>
          </a:xfrm>
          <a:prstGeom prst="ellipse">
            <a:avLst/>
          </a:prstGeom>
          <a:solidFill>
            <a:srgbClr val="3AA0D8"/>
          </a:solidFill>
          <a:ln/>
        </p:spPr>
      </p:sp>
      <p:pic>
        <p:nvPicPr>
          <p:cNvPr id="5" name="Moment 1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7944" y="2112264"/>
            <a:ext cx="438912" cy="43891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8803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Pendant la correction de la dictée</a:t>
            </a:r>
            <a:endParaRPr lang="en-US" sz="1700" dirty="0"/>
          </a:p>
        </p:txBody>
      </p:sp>
      <p:sp>
        <p:nvSpPr>
          <p:cNvPr id="7" name="Moment 2"/>
          <p:cNvSpPr/>
          <p:nvPr/>
        </p:nvSpPr>
        <p:spPr>
          <a:xfrm>
            <a:off x="3886200" y="1600200"/>
            <a:ext cx="3017520" cy="2240280"/>
          </a:xfrm>
          <a:prstGeom prst="roundRect">
            <a:avLst>
              <a:gd name="adj" fmla="val 734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8" name="Moment 2 cercle"/>
          <p:cNvSpPr/>
          <p:nvPr/>
        </p:nvSpPr>
        <p:spPr>
          <a:xfrm>
            <a:off x="4937760" y="1874520"/>
            <a:ext cx="914400" cy="914400"/>
          </a:xfrm>
          <a:prstGeom prst="ellipse">
            <a:avLst/>
          </a:prstGeom>
          <a:solidFill>
            <a:srgbClr val="FF6B4A"/>
          </a:solidFill>
          <a:ln/>
        </p:spPr>
      </p:sp>
      <p:pic>
        <p:nvPicPr>
          <p:cNvPr id="9" name="Moment 2 icôn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504" y="2112264"/>
            <a:ext cx="438912" cy="43891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114800" y="28803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Lors de la correction collective au tableau</a:t>
            </a:r>
            <a:endParaRPr lang="en-US" sz="1700" dirty="0"/>
          </a:p>
        </p:txBody>
      </p:sp>
      <p:sp>
        <p:nvSpPr>
          <p:cNvPr id="11" name="Moment 3"/>
          <p:cNvSpPr/>
          <p:nvPr/>
        </p:nvSpPr>
        <p:spPr>
          <a:xfrm>
            <a:off x="7223760" y="1600200"/>
            <a:ext cx="3017520" cy="2240280"/>
          </a:xfrm>
          <a:prstGeom prst="roundRect">
            <a:avLst>
              <a:gd name="adj" fmla="val 734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2" name="Moment 3 cercle"/>
          <p:cNvSpPr/>
          <p:nvPr/>
        </p:nvSpPr>
        <p:spPr>
          <a:xfrm>
            <a:off x="8275320" y="1874520"/>
            <a:ext cx="914400" cy="914400"/>
          </a:xfrm>
          <a:prstGeom prst="ellipse">
            <a:avLst/>
          </a:prstGeom>
          <a:solidFill>
            <a:srgbClr val="FFC93C"/>
          </a:solidFill>
          <a:ln/>
        </p:spPr>
      </p:sp>
      <p:pic>
        <p:nvPicPr>
          <p:cNvPr id="13" name="Moment 3 icôn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3064" y="2112264"/>
            <a:ext cx="438912" cy="43891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52360" y="28803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Quand je relis mon travail avant de le rendre</a:t>
            </a:r>
            <a:endParaRPr lang="en-US" sz="1700" dirty="0"/>
          </a:p>
        </p:txBody>
      </p:sp>
      <p:sp>
        <p:nvSpPr>
          <p:cNvPr id="15" name="Moment 4"/>
          <p:cNvSpPr/>
          <p:nvPr/>
        </p:nvSpPr>
        <p:spPr>
          <a:xfrm>
            <a:off x="548640" y="4206240"/>
            <a:ext cx="3017520" cy="2240280"/>
          </a:xfrm>
          <a:prstGeom prst="roundRect">
            <a:avLst>
              <a:gd name="adj" fmla="val 734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6" name="Moment 4 cercle"/>
          <p:cNvSpPr/>
          <p:nvPr/>
        </p:nvSpPr>
        <p:spPr>
          <a:xfrm>
            <a:off x="1600200" y="4480560"/>
            <a:ext cx="914400" cy="914400"/>
          </a:xfrm>
          <a:prstGeom prst="ellipse">
            <a:avLst/>
          </a:prstGeom>
          <a:solidFill>
            <a:srgbClr val="9B6BD3"/>
          </a:solidFill>
          <a:ln/>
        </p:spPr>
      </p:sp>
      <p:pic>
        <p:nvPicPr>
          <p:cNvPr id="17" name="Moment 4 icôn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7944" y="4718304"/>
            <a:ext cx="438912" cy="43891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77240" y="548640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Quand la maîtresse ou le maître m’explique</a:t>
            </a:r>
            <a:endParaRPr lang="en-US" sz="1700" dirty="0"/>
          </a:p>
        </p:txBody>
      </p:sp>
      <p:sp>
        <p:nvSpPr>
          <p:cNvPr id="19" name="Moment 5"/>
          <p:cNvSpPr/>
          <p:nvPr/>
        </p:nvSpPr>
        <p:spPr>
          <a:xfrm>
            <a:off x="3886200" y="4206240"/>
            <a:ext cx="3017520" cy="2240280"/>
          </a:xfrm>
          <a:prstGeom prst="roundRect">
            <a:avLst>
              <a:gd name="adj" fmla="val 734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20" name="Moment 5 cercle"/>
          <p:cNvSpPr/>
          <p:nvPr/>
        </p:nvSpPr>
        <p:spPr>
          <a:xfrm>
            <a:off x="4937760" y="4480560"/>
            <a:ext cx="914400" cy="914400"/>
          </a:xfrm>
          <a:prstGeom prst="ellipse">
            <a:avLst/>
          </a:prstGeom>
          <a:solidFill>
            <a:srgbClr val="5BB85E"/>
          </a:solidFill>
          <a:ln/>
        </p:spPr>
      </p:sp>
      <p:pic>
        <p:nvPicPr>
          <p:cNvPr id="21" name="Moment 5 icône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5504" y="4718304"/>
            <a:ext cx="438912" cy="43891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4114800" y="548640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En travaillant à deux ou en groupe</a:t>
            </a:r>
            <a:endParaRPr lang="en-US" sz="1700" dirty="0"/>
          </a:p>
        </p:txBody>
      </p:sp>
      <p:sp>
        <p:nvSpPr>
          <p:cNvPr id="23" name="Moment 6"/>
          <p:cNvSpPr/>
          <p:nvPr/>
        </p:nvSpPr>
        <p:spPr>
          <a:xfrm>
            <a:off x="7223760" y="4206240"/>
            <a:ext cx="3017520" cy="2240280"/>
          </a:xfrm>
          <a:prstGeom prst="roundRect">
            <a:avLst>
              <a:gd name="adj" fmla="val 734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24" name="Moment 6 cercle"/>
          <p:cNvSpPr/>
          <p:nvPr/>
        </p:nvSpPr>
        <p:spPr>
          <a:xfrm>
            <a:off x="8275320" y="4480560"/>
            <a:ext cx="914400" cy="914400"/>
          </a:xfrm>
          <a:prstGeom prst="ellipse">
            <a:avLst/>
          </a:prstGeom>
          <a:solidFill>
            <a:srgbClr val="1F5E3B"/>
          </a:solidFill>
          <a:ln/>
        </p:spPr>
      </p:sp>
      <p:pic>
        <p:nvPicPr>
          <p:cNvPr id="25" name="Moment 6 icône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3064" y="4718304"/>
            <a:ext cx="438912" cy="438912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452360" y="548640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Quand je refais un exercice déjà corrigé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Pour apprendre, il faut bien comprendre !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9592056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Que faut-il faire pour bien comprendre ?</a:t>
            </a:r>
            <a:endParaRPr lang="en-US" sz="2000" dirty="0"/>
          </a:p>
        </p:txBody>
      </p:sp>
      <p:sp>
        <p:nvSpPr>
          <p:cNvPr id="4" name="Comprendre 1"/>
          <p:cNvSpPr/>
          <p:nvPr/>
        </p:nvSpPr>
        <p:spPr>
          <a:xfrm>
            <a:off x="548640" y="1920240"/>
            <a:ext cx="4608576" cy="13716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5" name="Comprendre 1 cercle"/>
          <p:cNvSpPr/>
          <p:nvPr/>
        </p:nvSpPr>
        <p:spPr>
          <a:xfrm>
            <a:off x="777240" y="2148840"/>
            <a:ext cx="914400" cy="914400"/>
          </a:xfrm>
          <a:prstGeom prst="ellipse">
            <a:avLst/>
          </a:prstGeom>
          <a:solidFill>
            <a:srgbClr val="3AA0D8"/>
          </a:solidFill>
          <a:ln/>
        </p:spPr>
      </p:sp>
      <p:pic>
        <p:nvPicPr>
          <p:cNvPr id="6" name="Comprendre 1 icô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4984" y="2386584"/>
            <a:ext cx="438912" cy="43891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874520" y="2057400"/>
            <a:ext cx="309981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J’écoute attentivement la consigne</a:t>
            </a:r>
            <a:endParaRPr lang="en-US" sz="1800" dirty="0"/>
          </a:p>
        </p:txBody>
      </p:sp>
      <p:sp>
        <p:nvSpPr>
          <p:cNvPr id="8" name="Comprendre 2"/>
          <p:cNvSpPr/>
          <p:nvPr/>
        </p:nvSpPr>
        <p:spPr>
          <a:xfrm>
            <a:off x="5522976" y="1920240"/>
            <a:ext cx="4608576" cy="13716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9" name="Comprendre 2 cercle"/>
          <p:cNvSpPr/>
          <p:nvPr/>
        </p:nvSpPr>
        <p:spPr>
          <a:xfrm>
            <a:off x="5751576" y="2148840"/>
            <a:ext cx="914400" cy="914400"/>
          </a:xfrm>
          <a:prstGeom prst="ellipse">
            <a:avLst/>
          </a:prstGeom>
          <a:solidFill>
            <a:srgbClr val="FF6B4A"/>
          </a:solidFill>
          <a:ln/>
        </p:spPr>
      </p:sp>
      <p:pic>
        <p:nvPicPr>
          <p:cNvPr id="10" name="Comprendre 2 icôn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2386584"/>
            <a:ext cx="438912" cy="43891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48856" y="2057400"/>
            <a:ext cx="309981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Je pose des questions quand je ne comprends pas</a:t>
            </a:r>
            <a:endParaRPr lang="en-US" sz="1800" dirty="0"/>
          </a:p>
        </p:txBody>
      </p:sp>
      <p:sp>
        <p:nvSpPr>
          <p:cNvPr id="12" name="Comprendre 3"/>
          <p:cNvSpPr/>
          <p:nvPr/>
        </p:nvSpPr>
        <p:spPr>
          <a:xfrm>
            <a:off x="548640" y="3566160"/>
            <a:ext cx="4608576" cy="13716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3" name="Comprendre 3 cercle"/>
          <p:cNvSpPr/>
          <p:nvPr/>
        </p:nvSpPr>
        <p:spPr>
          <a:xfrm>
            <a:off x="777240" y="3794760"/>
            <a:ext cx="914400" cy="914400"/>
          </a:xfrm>
          <a:prstGeom prst="ellipse">
            <a:avLst/>
          </a:prstGeom>
          <a:solidFill>
            <a:srgbClr val="FFC93C"/>
          </a:solidFill>
          <a:ln/>
        </p:spPr>
      </p:sp>
      <p:pic>
        <p:nvPicPr>
          <p:cNvPr id="14" name="Comprendre 3 icôn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4032504"/>
            <a:ext cx="438912" cy="43891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874520" y="3703320"/>
            <a:ext cx="309981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Je redis avec mes propres mots</a:t>
            </a:r>
            <a:endParaRPr lang="en-US" sz="1800" dirty="0"/>
          </a:p>
        </p:txBody>
      </p:sp>
      <p:sp>
        <p:nvSpPr>
          <p:cNvPr id="16" name="Comprendre 4"/>
          <p:cNvSpPr/>
          <p:nvPr/>
        </p:nvSpPr>
        <p:spPr>
          <a:xfrm>
            <a:off x="5522976" y="3566160"/>
            <a:ext cx="4608576" cy="13716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7" name="Comprendre 4 cercle"/>
          <p:cNvSpPr/>
          <p:nvPr/>
        </p:nvSpPr>
        <p:spPr>
          <a:xfrm>
            <a:off x="5751576" y="3794760"/>
            <a:ext cx="914400" cy="914400"/>
          </a:xfrm>
          <a:prstGeom prst="ellipse">
            <a:avLst/>
          </a:prstGeom>
          <a:solidFill>
            <a:srgbClr val="9B6BD3"/>
          </a:solidFill>
          <a:ln/>
        </p:spPr>
      </p:sp>
      <p:pic>
        <p:nvPicPr>
          <p:cNvPr id="18" name="Comprendre 4 icôn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320" y="4032504"/>
            <a:ext cx="438912" cy="43891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848856" y="3703320"/>
            <a:ext cx="309981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Je fais un dessin ou un schéma</a:t>
            </a:r>
            <a:endParaRPr lang="en-US" sz="1800" dirty="0"/>
          </a:p>
        </p:txBody>
      </p:sp>
      <p:sp>
        <p:nvSpPr>
          <p:cNvPr id="20" name="Comprendre 5"/>
          <p:cNvSpPr/>
          <p:nvPr/>
        </p:nvSpPr>
        <p:spPr>
          <a:xfrm>
            <a:off x="548640" y="5212080"/>
            <a:ext cx="4608576" cy="13716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21" name="Comprendre 5 cercle"/>
          <p:cNvSpPr/>
          <p:nvPr/>
        </p:nvSpPr>
        <p:spPr>
          <a:xfrm>
            <a:off x="777240" y="5440680"/>
            <a:ext cx="914400" cy="914400"/>
          </a:xfrm>
          <a:prstGeom prst="ellipse">
            <a:avLst/>
          </a:prstGeom>
          <a:solidFill>
            <a:srgbClr val="5BB85E"/>
          </a:solidFill>
          <a:ln/>
        </p:spPr>
      </p:sp>
      <p:pic>
        <p:nvPicPr>
          <p:cNvPr id="22" name="Comprendre 5 icône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678424"/>
            <a:ext cx="438912" cy="438912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874520" y="5349240"/>
            <a:ext cx="309981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Je fais des liens avec ce que je sais déjà</a:t>
            </a:r>
            <a:endParaRPr lang="en-US" sz="1800" dirty="0"/>
          </a:p>
        </p:txBody>
      </p:sp>
      <p:sp>
        <p:nvSpPr>
          <p:cNvPr id="24" name="Comprendre 6"/>
          <p:cNvSpPr/>
          <p:nvPr/>
        </p:nvSpPr>
        <p:spPr>
          <a:xfrm>
            <a:off x="5522976" y="5212080"/>
            <a:ext cx="4608576" cy="13716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25" name="Comprendre 6 cercle"/>
          <p:cNvSpPr/>
          <p:nvPr/>
        </p:nvSpPr>
        <p:spPr>
          <a:xfrm>
            <a:off x="5751576" y="5440680"/>
            <a:ext cx="914400" cy="914400"/>
          </a:xfrm>
          <a:prstGeom prst="ellipse">
            <a:avLst/>
          </a:prstGeom>
          <a:solidFill>
            <a:srgbClr val="1F5E3B"/>
          </a:solidFill>
          <a:ln/>
        </p:spPr>
      </p:sp>
      <p:pic>
        <p:nvPicPr>
          <p:cNvPr id="26" name="Comprendre 6 icône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9320" y="5678424"/>
            <a:ext cx="438912" cy="43891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6848856" y="5349240"/>
            <a:ext cx="309981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J’explique à un camarade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95920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Je me rappelle les points importants</a:t>
            </a:r>
            <a:endParaRPr lang="en-US" sz="3600" dirty="0"/>
          </a:p>
        </p:txBody>
      </p:sp>
      <p:sp>
        <p:nvSpPr>
          <p:cNvPr id="3" name="Point 1"/>
          <p:cNvSpPr/>
          <p:nvPr/>
        </p:nvSpPr>
        <p:spPr>
          <a:xfrm>
            <a:off x="548640" y="1600200"/>
            <a:ext cx="4608576" cy="1417320"/>
          </a:xfrm>
          <a:prstGeom prst="roundRect">
            <a:avLst>
              <a:gd name="adj" fmla="val 116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4" name="Numéro point 1"/>
          <p:cNvSpPr/>
          <p:nvPr/>
        </p:nvSpPr>
        <p:spPr>
          <a:xfrm>
            <a:off x="777240" y="1920240"/>
            <a:ext cx="777240" cy="777240"/>
          </a:xfrm>
          <a:prstGeom prst="ellipse">
            <a:avLst/>
          </a:prstGeom>
          <a:solidFill>
            <a:srgbClr val="3AA0D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80" b="1" dirty="0">
                <a:solidFill>
                  <a:schemeClr val="bg1"/>
                </a:solidFill>
              </a:rPr>
              <a:t>1</a:t>
            </a:r>
            <a:endParaRPr lang="en-US" sz="2380" dirty="0"/>
          </a:p>
        </p:txBody>
      </p:sp>
      <p:sp>
        <p:nvSpPr>
          <p:cNvPr id="5" name="Text 3"/>
          <p:cNvSpPr txBox="1"/>
          <p:nvPr/>
        </p:nvSpPr>
        <p:spPr>
          <a:xfrm>
            <a:off x="1737360" y="1709928"/>
            <a:ext cx="323697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Tout le monde peut faire progresser sa mémoire.</a:t>
            </a:r>
            <a:endParaRPr lang="en-US" sz="1800" dirty="0"/>
          </a:p>
        </p:txBody>
      </p:sp>
      <p:sp>
        <p:nvSpPr>
          <p:cNvPr id="6" name="Point 2"/>
          <p:cNvSpPr/>
          <p:nvPr/>
        </p:nvSpPr>
        <p:spPr>
          <a:xfrm>
            <a:off x="5522976" y="1600200"/>
            <a:ext cx="4608576" cy="1417320"/>
          </a:xfrm>
          <a:prstGeom prst="roundRect">
            <a:avLst>
              <a:gd name="adj" fmla="val 116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7" name="Numéro point 2"/>
          <p:cNvSpPr/>
          <p:nvPr/>
        </p:nvSpPr>
        <p:spPr>
          <a:xfrm>
            <a:off x="5751576" y="1920240"/>
            <a:ext cx="777240" cy="777240"/>
          </a:xfrm>
          <a:prstGeom prst="ellipse">
            <a:avLst/>
          </a:prstGeom>
          <a:solidFill>
            <a:srgbClr val="FF6B4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80" b="1" dirty="0">
                <a:solidFill>
                  <a:schemeClr val="bg1"/>
                </a:solidFill>
              </a:rPr>
              <a:t>2</a:t>
            </a:r>
            <a:endParaRPr lang="en-US" sz="2380" dirty="0"/>
          </a:p>
        </p:txBody>
      </p:sp>
      <p:sp>
        <p:nvSpPr>
          <p:cNvPr id="8" name="Text 6"/>
          <p:cNvSpPr txBox="1"/>
          <p:nvPr/>
        </p:nvSpPr>
        <p:spPr>
          <a:xfrm>
            <a:off x="6711696" y="1709928"/>
            <a:ext cx="323697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On peut entraîner sa mémoire.</a:t>
            </a:r>
            <a:endParaRPr lang="en-US" sz="1800" dirty="0"/>
          </a:p>
        </p:txBody>
      </p:sp>
      <p:sp>
        <p:nvSpPr>
          <p:cNvPr id="9" name="Point 3"/>
          <p:cNvSpPr/>
          <p:nvPr/>
        </p:nvSpPr>
        <p:spPr>
          <a:xfrm>
            <a:off x="548640" y="3337560"/>
            <a:ext cx="4608576" cy="1417320"/>
          </a:xfrm>
          <a:prstGeom prst="roundRect">
            <a:avLst>
              <a:gd name="adj" fmla="val 116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0" name="Numéro point 3"/>
          <p:cNvSpPr/>
          <p:nvPr/>
        </p:nvSpPr>
        <p:spPr>
          <a:xfrm>
            <a:off x="777240" y="3657600"/>
            <a:ext cx="777240" cy="777240"/>
          </a:xfrm>
          <a:prstGeom prst="ellipse">
            <a:avLst/>
          </a:prstGeom>
          <a:solidFill>
            <a:srgbClr val="9B6B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80" b="1" dirty="0">
                <a:solidFill>
                  <a:schemeClr val="bg1"/>
                </a:solidFill>
              </a:rPr>
              <a:t>3</a:t>
            </a:r>
            <a:endParaRPr lang="en-US" sz="2380" dirty="0"/>
          </a:p>
        </p:txBody>
      </p:sp>
      <p:sp>
        <p:nvSpPr>
          <p:cNvPr id="11" name="Text 9"/>
          <p:cNvSpPr txBox="1"/>
          <p:nvPr/>
        </p:nvSpPr>
        <p:spPr>
          <a:xfrm>
            <a:off x="1737360" y="3447288"/>
            <a:ext cx="323697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Il est important de bien dormir.</a:t>
            </a:r>
            <a:endParaRPr lang="en-US" sz="1800" dirty="0"/>
          </a:p>
        </p:txBody>
      </p:sp>
      <p:sp>
        <p:nvSpPr>
          <p:cNvPr id="12" name="Point 4"/>
          <p:cNvSpPr/>
          <p:nvPr/>
        </p:nvSpPr>
        <p:spPr>
          <a:xfrm>
            <a:off x="5522976" y="3337560"/>
            <a:ext cx="4608576" cy="1417320"/>
          </a:xfrm>
          <a:prstGeom prst="roundRect">
            <a:avLst>
              <a:gd name="adj" fmla="val 116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3" name="Numéro point 4"/>
          <p:cNvSpPr/>
          <p:nvPr/>
        </p:nvSpPr>
        <p:spPr>
          <a:xfrm>
            <a:off x="5751576" y="3657600"/>
            <a:ext cx="777240" cy="777240"/>
          </a:xfrm>
          <a:prstGeom prst="ellipse">
            <a:avLst/>
          </a:prstGeom>
          <a:solidFill>
            <a:srgbClr val="FFC93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80" b="1" dirty="0">
                <a:solidFill>
                  <a:schemeClr val="bg1"/>
                </a:solidFill>
              </a:rPr>
              <a:t>4</a:t>
            </a:r>
            <a:endParaRPr lang="en-US" sz="2380" dirty="0"/>
          </a:p>
        </p:txBody>
      </p:sp>
      <p:sp>
        <p:nvSpPr>
          <p:cNvPr id="14" name="Text 12"/>
          <p:cNvSpPr txBox="1"/>
          <p:nvPr/>
        </p:nvSpPr>
        <p:spPr>
          <a:xfrm>
            <a:off x="6711696" y="3447288"/>
            <a:ext cx="323697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Il faut répéter, répéter, répéter… en se posant des questions.</a:t>
            </a:r>
            <a:endParaRPr lang="en-US" sz="1800" dirty="0"/>
          </a:p>
        </p:txBody>
      </p:sp>
      <p:sp>
        <p:nvSpPr>
          <p:cNvPr id="15" name="Point 5"/>
          <p:cNvSpPr/>
          <p:nvPr/>
        </p:nvSpPr>
        <p:spPr>
          <a:xfrm>
            <a:off x="548640" y="5074920"/>
            <a:ext cx="4608576" cy="1417320"/>
          </a:xfrm>
          <a:prstGeom prst="roundRect">
            <a:avLst>
              <a:gd name="adj" fmla="val 116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6" name="Numéro point 5"/>
          <p:cNvSpPr/>
          <p:nvPr/>
        </p:nvSpPr>
        <p:spPr>
          <a:xfrm>
            <a:off x="777240" y="5394960"/>
            <a:ext cx="777240" cy="777240"/>
          </a:xfrm>
          <a:prstGeom prst="ellipse">
            <a:avLst/>
          </a:prstGeom>
          <a:solidFill>
            <a:srgbClr val="5BB85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80" b="1" dirty="0">
                <a:solidFill>
                  <a:schemeClr val="bg1"/>
                </a:solidFill>
              </a:rPr>
              <a:t>5</a:t>
            </a:r>
            <a:endParaRPr lang="en-US" sz="2380" dirty="0"/>
          </a:p>
        </p:txBody>
      </p:sp>
      <p:sp>
        <p:nvSpPr>
          <p:cNvPr id="17" name="Text 15"/>
          <p:cNvSpPr txBox="1"/>
          <p:nvPr/>
        </p:nvSpPr>
        <p:spPr>
          <a:xfrm>
            <a:off x="1737360" y="5184648"/>
            <a:ext cx="323697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Quand on fait une erreur, on n’est pas nul, au contraire !</a:t>
            </a:r>
            <a:endParaRPr lang="en-US" sz="1800" dirty="0"/>
          </a:p>
        </p:txBody>
      </p:sp>
      <p:sp>
        <p:nvSpPr>
          <p:cNvPr id="18" name="Point 6"/>
          <p:cNvSpPr/>
          <p:nvPr/>
        </p:nvSpPr>
        <p:spPr>
          <a:xfrm>
            <a:off x="5522976" y="5074920"/>
            <a:ext cx="4608576" cy="1417320"/>
          </a:xfrm>
          <a:prstGeom prst="roundRect">
            <a:avLst>
              <a:gd name="adj" fmla="val 116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01600" dist="38100" dir="5400000">
              <a:srgbClr val="1F5E3B">
                <a:alpha val="15000"/>
              </a:srgbClr>
            </a:outerShdw>
          </a:effectLst>
        </p:spPr>
      </p:sp>
      <p:sp>
        <p:nvSpPr>
          <p:cNvPr id="19" name="Numéro point 6"/>
          <p:cNvSpPr/>
          <p:nvPr/>
        </p:nvSpPr>
        <p:spPr>
          <a:xfrm>
            <a:off x="5751576" y="5394960"/>
            <a:ext cx="777240" cy="777240"/>
          </a:xfrm>
          <a:prstGeom prst="ellipse">
            <a:avLst/>
          </a:prstGeom>
          <a:solidFill>
            <a:srgbClr val="1F5E3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80" b="1" dirty="0">
                <a:solidFill>
                  <a:schemeClr val="bg1"/>
                </a:solidFill>
              </a:rPr>
              <a:t>6</a:t>
            </a:r>
            <a:endParaRPr lang="en-US" sz="2380" dirty="0"/>
          </a:p>
        </p:txBody>
      </p:sp>
      <p:sp>
        <p:nvSpPr>
          <p:cNvPr id="20" name="Text 18"/>
          <p:cNvSpPr txBox="1"/>
          <p:nvPr/>
        </p:nvSpPr>
        <p:spPr>
          <a:xfrm>
            <a:off x="6711696" y="5184648"/>
            <a:ext cx="323697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Quand on comprend son erreur, on apprend.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683496" y="7013448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pprendre">
  <a:themeElements>
    <a:clrScheme name="Apprendre">
      <a:dk1>
        <a:srgbClr val="1E2B22"/>
      </a:dk1>
      <a:lt1>
        <a:srgbClr val="FFFFFF"/>
      </a:lt1>
      <a:dk2>
        <a:srgbClr val="1F5E3B"/>
      </a:dk2>
      <a:lt2>
        <a:srgbClr val="EEF7EF"/>
      </a:lt2>
      <a:accent1>
        <a:srgbClr val="FFC93C"/>
      </a:accent1>
      <a:accent2>
        <a:srgbClr val="FF6B4A"/>
      </a:accent2>
      <a:accent3>
        <a:srgbClr val="3AA0D8"/>
      </a:accent3>
      <a:accent4>
        <a:srgbClr val="5BB85E"/>
      </a:accent4>
      <a:accent5>
        <a:srgbClr val="9B6BD3"/>
      </a:accent5>
      <a:accent6>
        <a:srgbClr val="2E8B57"/>
      </a:accent6>
      <a:hlink>
        <a:srgbClr val="1F6FB2"/>
      </a:hlink>
      <a:folHlink>
        <a:srgbClr val="7A4FA8"/>
      </a:folHlink>
    </a:clrScheme>
    <a:fontScheme name="Apprendr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Toujours cap !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Apprendre !</dc:title>
  <dc:subject>PptxGenJS Presentation</dc:subject>
  <dc:creator>Toujours cap !</dc:creator>
  <cp:lastModifiedBy>Toujours cap !</cp:lastModifiedBy>
  <cp:revision>1</cp:revision>
  <dcterms:created xsi:type="dcterms:W3CDTF">2026-10-29T13:08:50Z</dcterms:created>
  <dcterms:modified xsi:type="dcterms:W3CDTF">2026-10-29T13:08:50Z</dcterms:modified>
</cp:coreProperties>
</file>